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959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3931920"/>
            <a:ext cx="4754880" cy="4754880"/>
          </a:xfrm>
          <a:prstGeom prst="ellipse">
            <a:avLst/>
          </a:prstGeom>
          <a:solidFill>
            <a:srgbClr val="0D1730"/>
          </a:solidFill>
          <a:ln/>
        </p:spPr>
      </p:sp>
      <p:sp>
        <p:nvSpPr>
          <p:cNvPr id="3" name="Shape 1"/>
          <p:cNvSpPr/>
          <p:nvPr/>
        </p:nvSpPr>
        <p:spPr>
          <a:xfrm>
            <a:off x="10378440" y="4617720"/>
            <a:ext cx="3383280" cy="3383280"/>
          </a:xfrm>
          <a:prstGeom prst="ellipse">
            <a:avLst/>
          </a:prstGeom>
          <a:ln w="19050">
            <a:solidFill>
              <a:srgbClr val="22325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463040" y="-1645920"/>
            <a:ext cx="4023360" cy="4023360"/>
          </a:xfrm>
          <a:prstGeom prst="ellipse">
            <a:avLst/>
          </a:prstGeom>
          <a:ln w="19050">
            <a:solidFill>
              <a:srgbClr val="22325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 STATEMENT  ·  2026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178308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TALLYBIRD</a:t>
            </a:r>
            <a:endParaRPr lang="en-US" sz="7600" dirty="0"/>
          </a:p>
        </p:txBody>
      </p:sp>
      <p:sp>
        <p:nvSpPr>
          <p:cNvPr id="7" name="Text 5"/>
          <p:cNvSpPr/>
          <p:nvPr/>
        </p:nvSpPr>
        <p:spPr>
          <a:xfrm>
            <a:off x="822960" y="31546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CF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Development &amp; Institutional Advisory</a:t>
            </a:r>
            <a:endParaRPr lang="en-US" sz="19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CF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Complex World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22960" y="4343400"/>
            <a:ext cx="1106424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343400"/>
            <a:ext cx="1106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093976" y="4343400"/>
            <a:ext cx="914400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93976" y="43434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172968" y="4343400"/>
            <a:ext cx="914400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72968" y="43434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251960" y="4343400"/>
            <a:ext cx="2546604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251960" y="4343400"/>
            <a:ext cx="25466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Development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63156" y="4343400"/>
            <a:ext cx="1874520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63156" y="434340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Management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22960" y="4855464"/>
            <a:ext cx="3122676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855464"/>
            <a:ext cx="31226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Research &amp; Development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110228" y="4855464"/>
            <a:ext cx="1490472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0228" y="4855464"/>
            <a:ext cx="1490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Change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765292" y="4855464"/>
            <a:ext cx="2642616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65292" y="4855464"/>
            <a:ext cx="2642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Peacebuilding &amp; Governance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22960" y="5367528"/>
            <a:ext cx="2354580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5367528"/>
            <a:ext cx="2354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Risk Reduction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342132" y="5367528"/>
            <a:ext cx="1394460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342132" y="5367528"/>
            <a:ext cx="13944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Security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901184" y="5367528"/>
            <a:ext cx="1874520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01184" y="53675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&amp; Nutrition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940296" y="5367528"/>
            <a:ext cx="2258568" cy="365760"/>
          </a:xfrm>
          <a:prstGeom prst="roundRect">
            <a:avLst>
              <a:gd name="adj" fmla="val 50000"/>
            </a:avLst>
          </a:prstGeom>
          <a:solidFill>
            <a:srgbClr val="1D2B4F"/>
          </a:solidFill>
          <a:ln w="9525">
            <a:solidFill>
              <a:srgbClr val="34426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940296" y="5367528"/>
            <a:ext cx="2258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E8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Monitoring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22960" y="6172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AA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Governments  ·  UN Agencies  ·  NGOs  ·  Private Sector Partners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OVERVIEW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Are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63093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28000"/>
              </a:lnSpc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is an international consulting firm that partners with governments, United Nations agencies, non-governmental organisations, and private sector clients to strengthen public institutions, design evidence-based programs, and deliver measurable results in complex operating environments.
</a:t>
            </a:r>
            <a:endParaRPr lang="en-US" sz="1400" dirty="0"/>
          </a:p>
          <a:p>
            <a:pPr marL="0" indent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combine technical depth in public financial management, governance, and applied research with hands-on program and grant management experience — giving clients a single partner who can move from diagnosis to design to delivery without losing momentum or accountability.
</a:t>
            </a:r>
            <a:endParaRPr lang="en-US" sz="1400" dirty="0"/>
          </a:p>
          <a:p>
            <a:pPr marL="0" indent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multidisciplinary teams are built for the realities of fragile, transitioning, and resource-constrained contexts: international technical expertise paired with deep local and regional knowledge, strong field presence, and rigorous quality assurance at every stage.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269480" y="1691640"/>
            <a:ext cx="437083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76200" dist="25400" dir="5400000" algn="bl" rotWithShape="0">
              <a:srgbClr val="1F2937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498080" y="1783080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6E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20years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823960" y="1764792"/>
            <a:ext cx="2633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combined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experience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7269480" y="2752344"/>
            <a:ext cx="437083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76200" dist="25400" dir="5400000" algn="bl" rotWithShape="0">
              <a:srgbClr val="1F2937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498080" y="2843784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6E6E"/>
                </a:solidFill>
                <a:latin typeface="Cambria" pitchFamily="34" charset="0"/>
                <a:ea typeface="Cambria" pitchFamily="34" charset="-122"/>
              </a:rPr>
              <a:t>4Countries over 50 regions 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23960" y="2825496"/>
            <a:ext cx="2633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and regions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served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269480" y="3813048"/>
            <a:ext cx="4370832" cy="896112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76200" dist="25400" dir="5400000" algn="bl" rotWithShape="0">
              <a:srgbClr val="1F2937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498080" y="3904488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30+projects and assignment </a:t>
            </a:r>
            <a:r>
              <a:rPr lang="en-US" sz="115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</a:t>
            </a: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</p:txBody>
      </p:sp>
      <p:sp>
        <p:nvSpPr>
          <p:cNvPr id="13" name="Text 11"/>
          <p:cNvSpPr/>
          <p:nvPr/>
        </p:nvSpPr>
        <p:spPr>
          <a:xfrm>
            <a:off x="8823960" y="3886200"/>
            <a:ext cx="2633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and assignments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498080" y="4965192"/>
            <a:ext cx="1280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6E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[XX]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8823960" y="4946904"/>
            <a:ext cx="26334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sector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specialisms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269480" y="5980176"/>
            <a:ext cx="4370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figures shown in brackets are placeholders — replace with Tallybird's verified data before use.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Vision, Mission &amp; Values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1755648"/>
            <a:ext cx="457200" cy="457200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6" name="Image 0" descr="/home/claude/tallybird/icons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44" y="1874520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75564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22960" y="2121408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world in which public institutions are transparent, accountable, and equipped to deliver lasting value for the people they serve.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99632" y="155448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14213D"/>
          </a:solidFill>
          <a:ln/>
        </p:spPr>
      </p:sp>
      <p:sp>
        <p:nvSpPr>
          <p:cNvPr id="10" name="Shape 7"/>
          <p:cNvSpPr/>
          <p:nvPr/>
        </p:nvSpPr>
        <p:spPr>
          <a:xfrm>
            <a:off x="6455664" y="1755648"/>
            <a:ext cx="457200" cy="457200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11" name="Image 1" descr="/home/claude/tallybird/icons/aw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36" y="1874520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68312" y="175564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6473952" y="21214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E3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strengthen governance, economic systems, and social resilience across fragile and developing contexts through rigorous research, independent advisory, and disciplined program management.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548640" y="312724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VALUES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3493008"/>
            <a:ext cx="3529584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20" y="3675888"/>
            <a:ext cx="420624" cy="420624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17" name="Image 2" descr="/home/claude/tallybird/icons/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882" y="3785250"/>
            <a:ext cx="201900" cy="2019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639312"/>
            <a:ext cx="2660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731520" y="4151376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what we say, and say what we find — even when it is uncomfortable.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261104" y="3493008"/>
            <a:ext cx="3529584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443984" y="3675888"/>
            <a:ext cx="420624" cy="420624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22" name="Image 3" descr="/home/claude/tallybird/icons/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346" y="3785250"/>
            <a:ext cx="201900" cy="2019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4992624" y="3639312"/>
            <a:ext cx="2660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 &amp; Objectivity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443984" y="4151376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analysis and recommendations are evidence-led and free of conflicts of interest.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7973568" y="3493008"/>
            <a:ext cx="3529584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8156448" y="3675888"/>
            <a:ext cx="420624" cy="420624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27" name="Image 4" descr="/home/claude/tallybird/icons/aw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810" y="3785250"/>
            <a:ext cx="201900" cy="2019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8705088" y="3639312"/>
            <a:ext cx="2660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Excellence &amp; Rigour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8156448" y="4151376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hold ourselves to international technical and quality standards.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548640" y="4928616"/>
            <a:ext cx="3529584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731520" y="5111496"/>
            <a:ext cx="420624" cy="420624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32" name="Image 5" descr="/home/claude/tallybird/icons/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882" y="5220858"/>
            <a:ext cx="201900" cy="2019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280160" y="5074920"/>
            <a:ext cx="2660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Ownership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1520" y="5586984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build with our clients and their institutions, not around them.</a:t>
            </a:r>
            <a:endParaRPr lang="en-US" sz="1000" dirty="0"/>
          </a:p>
        </p:txBody>
      </p:sp>
      <p:sp>
        <p:nvSpPr>
          <p:cNvPr id="35" name="Shape 27"/>
          <p:cNvSpPr/>
          <p:nvPr/>
        </p:nvSpPr>
        <p:spPr>
          <a:xfrm>
            <a:off x="4261104" y="4928616"/>
            <a:ext cx="3529584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6" name="Shape 28"/>
          <p:cNvSpPr/>
          <p:nvPr/>
        </p:nvSpPr>
        <p:spPr>
          <a:xfrm>
            <a:off x="4443984" y="5111496"/>
            <a:ext cx="420624" cy="420624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37" name="Image 6" descr="/home/claude/tallybird/icons/quo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3346" y="5220858"/>
            <a:ext cx="201900" cy="20190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4992624" y="5074920"/>
            <a:ext cx="2660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4443984" y="5586984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measure, report, and stand behind our results.</a:t>
            </a:r>
            <a:endParaRPr lang="en-US" sz="1000" dirty="0"/>
          </a:p>
        </p:txBody>
      </p:sp>
      <p:sp>
        <p:nvSpPr>
          <p:cNvPr id="40" name="Shape 31"/>
          <p:cNvSpPr/>
          <p:nvPr/>
        </p:nvSpPr>
        <p:spPr>
          <a:xfrm>
            <a:off x="7973568" y="4928616"/>
            <a:ext cx="3529584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41" name="Shape 32"/>
          <p:cNvSpPr/>
          <p:nvPr/>
        </p:nvSpPr>
        <p:spPr>
          <a:xfrm>
            <a:off x="8156448" y="5111496"/>
            <a:ext cx="420624" cy="420624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42" name="Image 7" descr="/home/claude/tallybird/icons/governanc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5810" y="5220858"/>
            <a:ext cx="201900" cy="20190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8705088" y="5074920"/>
            <a:ext cx="26609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</a:t>
            </a:r>
            <a:endParaRPr lang="en-US" sz="1200" dirty="0"/>
          </a:p>
        </p:txBody>
      </p:sp>
      <p:sp>
        <p:nvSpPr>
          <p:cNvPr id="44" name="Text 34"/>
          <p:cNvSpPr/>
          <p:nvPr/>
        </p:nvSpPr>
        <p:spPr>
          <a:xfrm>
            <a:off x="8156448" y="5586984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adapt tools, data, and technology to fit the context, not the reverse.</a:t>
            </a:r>
            <a:endParaRPr lang="en-US" sz="1000" dirty="0"/>
          </a:p>
        </p:txBody>
      </p:sp>
      <p:sp>
        <p:nvSpPr>
          <p:cNvPr id="45" name="Text 35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46" name="Text 36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Core Service Lines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full-spectrum offer spanning governance advisory, research, program delivery, and sector specialisms.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91056" y="2130552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7" name="Image 0" descr="/home/claude/tallybird/icons/governa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457" y="2277953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8368" y="2807208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337560" y="196596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379976" y="2130552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1" name="Image 1" descr="/home/claude/tallybird/icons/advis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377" y="2277953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47288" y="2807208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126480" y="196596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168896" y="2130552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5" name="Image 2" descr="/home/claude/tallybird/icons/re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6297" y="2277953"/>
            <a:ext cx="272125" cy="27212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36208" y="2807208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8915400" y="1965960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9957816" y="2130552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19" name="Image 3" descr="/home/claude/tallybird/icons/institutiona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5217" y="2277953"/>
            <a:ext cx="272125" cy="27212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25128" y="2807208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Development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548640" y="3502152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1591056" y="3666744"/>
            <a:ext cx="566928" cy="566928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23" name="Image 4" descr="/home/claude/tallybird/icons/progr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8457" y="3814145"/>
            <a:ext cx="272125" cy="27212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58368" y="434340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Management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3337560" y="3502152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4379976" y="3666744"/>
            <a:ext cx="566928" cy="566928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27" name="Image 5" descr="/home/claude/tallybird/icons/eco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7377" y="3814145"/>
            <a:ext cx="272125" cy="272125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3447288" y="434340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Research &amp; Development</a:t>
            </a:r>
            <a:endParaRPr lang="en-US" sz="1150" dirty="0"/>
          </a:p>
        </p:txBody>
      </p:sp>
      <p:sp>
        <p:nvSpPr>
          <p:cNvPr id="29" name="Shape 21"/>
          <p:cNvSpPr/>
          <p:nvPr/>
        </p:nvSpPr>
        <p:spPr>
          <a:xfrm>
            <a:off x="6126480" y="3502152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7168896" y="3666744"/>
            <a:ext cx="566928" cy="566928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31" name="Image 6" descr="/home/claude/tallybird/icons/clima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6297" y="3814145"/>
            <a:ext cx="272125" cy="272125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6236208" y="434340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Change</a:t>
            </a:r>
            <a:endParaRPr lang="en-US" sz="1150" dirty="0"/>
          </a:p>
        </p:txBody>
      </p:sp>
      <p:sp>
        <p:nvSpPr>
          <p:cNvPr id="33" name="Shape 24"/>
          <p:cNvSpPr/>
          <p:nvPr/>
        </p:nvSpPr>
        <p:spPr>
          <a:xfrm>
            <a:off x="8915400" y="3502152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4" name="Shape 25"/>
          <p:cNvSpPr/>
          <p:nvPr/>
        </p:nvSpPr>
        <p:spPr>
          <a:xfrm>
            <a:off x="9957816" y="3666744"/>
            <a:ext cx="566928" cy="566928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35" name="Image 7" descr="/home/claude/tallybird/icons/peac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5217" y="3814145"/>
            <a:ext cx="272125" cy="272125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9025128" y="4343400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Peacebuilding &amp; Governance</a:t>
            </a:r>
            <a:endParaRPr lang="en-US" sz="1150" dirty="0"/>
          </a:p>
        </p:txBody>
      </p:sp>
      <p:sp>
        <p:nvSpPr>
          <p:cNvPr id="37" name="Shape 27"/>
          <p:cNvSpPr/>
          <p:nvPr/>
        </p:nvSpPr>
        <p:spPr>
          <a:xfrm>
            <a:off x="548640" y="5038344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8" name="Shape 28"/>
          <p:cNvSpPr/>
          <p:nvPr/>
        </p:nvSpPr>
        <p:spPr>
          <a:xfrm>
            <a:off x="1591056" y="5202936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39" name="Image 8" descr="/home/claude/tallybird/icons/dr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8457" y="5350337"/>
            <a:ext cx="272125" cy="272125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658368" y="5879592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Disaster Risk Reduction</a:t>
            </a:r>
            <a:endParaRPr lang="en-US" sz="1150" dirty="0"/>
          </a:p>
        </p:txBody>
      </p:sp>
      <p:sp>
        <p:nvSpPr>
          <p:cNvPr id="41" name="Shape 30"/>
          <p:cNvSpPr/>
          <p:nvPr/>
        </p:nvSpPr>
        <p:spPr>
          <a:xfrm>
            <a:off x="3337560" y="5038344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42" name="Shape 31"/>
          <p:cNvSpPr/>
          <p:nvPr/>
        </p:nvSpPr>
        <p:spPr>
          <a:xfrm>
            <a:off x="4379976" y="5202936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43" name="Image 9" descr="/home/claude/tallybird/icons/foo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27377" y="5350337"/>
            <a:ext cx="272125" cy="272125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3447288" y="5879592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Security</a:t>
            </a:r>
            <a:endParaRPr lang="en-US" sz="1150" dirty="0"/>
          </a:p>
        </p:txBody>
      </p:sp>
      <p:sp>
        <p:nvSpPr>
          <p:cNvPr id="45" name="Shape 33"/>
          <p:cNvSpPr/>
          <p:nvPr/>
        </p:nvSpPr>
        <p:spPr>
          <a:xfrm>
            <a:off x="6126480" y="5038344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46" name="Shape 34"/>
          <p:cNvSpPr/>
          <p:nvPr/>
        </p:nvSpPr>
        <p:spPr>
          <a:xfrm>
            <a:off x="7168896" y="5202936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47" name="Image 10" descr="/home/claude/tallybird/icons/health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6297" y="5350337"/>
            <a:ext cx="272125" cy="272125"/>
          </a:xfrm>
          <a:prstGeom prst="rect">
            <a:avLst/>
          </a:prstGeom>
        </p:spPr>
      </p:pic>
      <p:sp>
        <p:nvSpPr>
          <p:cNvPr id="48" name="Text 35"/>
          <p:cNvSpPr/>
          <p:nvPr/>
        </p:nvSpPr>
        <p:spPr>
          <a:xfrm>
            <a:off x="6236208" y="5879592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&amp; Nutrition</a:t>
            </a:r>
            <a:endParaRPr lang="en-US" sz="1150" dirty="0"/>
          </a:p>
        </p:txBody>
      </p:sp>
      <p:sp>
        <p:nvSpPr>
          <p:cNvPr id="49" name="Shape 36"/>
          <p:cNvSpPr/>
          <p:nvPr/>
        </p:nvSpPr>
        <p:spPr>
          <a:xfrm>
            <a:off x="8915400" y="5038344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0" name="Shape 37"/>
          <p:cNvSpPr/>
          <p:nvPr/>
        </p:nvSpPr>
        <p:spPr>
          <a:xfrm>
            <a:off x="9957816" y="5202936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51" name="Image 11" descr="/home/claude/tallybird/icons/tpm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05217" y="5350337"/>
            <a:ext cx="272125" cy="272125"/>
          </a:xfrm>
          <a:prstGeom prst="rect">
            <a:avLst/>
          </a:prstGeom>
        </p:spPr>
      </p:pic>
      <p:sp>
        <p:nvSpPr>
          <p:cNvPr id="52" name="Text 38"/>
          <p:cNvSpPr/>
          <p:nvPr/>
        </p:nvSpPr>
        <p:spPr>
          <a:xfrm>
            <a:off x="9025128" y="5879592"/>
            <a:ext cx="2432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Monitoring</a:t>
            </a:r>
            <a:endParaRPr lang="en-US" sz="1150" dirty="0"/>
          </a:p>
        </p:txBody>
      </p:sp>
      <p:sp>
        <p:nvSpPr>
          <p:cNvPr id="53" name="Text 39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54" name="Text 40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OF EXPERTISE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Areas of Expertise (I)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9584" cy="4434840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63500" dist="25400" dir="5400000" algn="bl" rotWithShape="0">
              <a:srgbClr val="1F2937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947672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tallybird/icons/pf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73" y="2095073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947672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Financial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651760"/>
            <a:ext cx="29809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help finance ministries, subnational governments, and donor-funded programs strengthen budgeting, expenditure control, and fiscal transparency.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22960" y="3566160"/>
            <a:ext cx="29809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formulation &amp; execution support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expenditure reviews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PFM diagnostics (PEFA-aligned)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Treasury &amp; cash management systems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261104" y="1691640"/>
            <a:ext cx="3529584" cy="4434840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63500" dist="25400" dir="5400000" algn="bl" rotWithShape="0">
              <a:srgbClr val="1F2937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17136" y="1947672"/>
            <a:ext cx="566928" cy="566928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12" name="Image 1" descr="/home/claude/tallybird/icons/aud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537" y="2095073"/>
            <a:ext cx="272125" cy="272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21224" y="1947672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&amp;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Assurance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535424" y="2651760"/>
            <a:ext cx="29809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provide independent financial, compliance, and performance audits that give governments, donors, and boards confidence in resource use.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535424" y="3566160"/>
            <a:ext cx="29809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&amp; compliance audits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&amp; value-for-money audits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&amp; sub-grant verification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control &amp; risk assessments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3568" y="1691640"/>
            <a:ext cx="3529584" cy="4434840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63500" dist="25400" dir="5400000" algn="bl" rotWithShape="0">
              <a:srgbClr val="1F2937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29600" y="1947672"/>
            <a:ext cx="566928" cy="566928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18" name="Image 2" descr="/home/claude/tallybird/icons/govrefor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001" y="2095073"/>
            <a:ext cx="272125" cy="272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33688" y="1947672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Reform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247888" y="2651760"/>
            <a:ext cx="29809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support institutions to design and implement reforms that improve transparency, accountability, and service delivery.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8247888" y="3566160"/>
            <a:ext cx="29809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Anti-corruption &amp; integrity systems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Decentralisation &amp; subnational governance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sector reform strategy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&amp; regulatory framework review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AREAS OF EXPERTISE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Areas of Expertise (II)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9584" cy="4434840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63500" dist="25400" dir="5400000" algn="bl" rotWithShape="0">
              <a:srgbClr val="1F2937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947672"/>
            <a:ext cx="566928" cy="566928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tallybird/icons/capac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73" y="2095073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947672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Capacity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651760"/>
            <a:ext cx="29809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design and deliver training, mentoring, and institutional strengthening programs that build sustainable capacity within client institutions.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22960" y="3566160"/>
            <a:ext cx="29809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&amp; organisational assessments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design &amp; technical training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On-the-job mentoring &amp; coaching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management support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261104" y="1691640"/>
            <a:ext cx="3529584" cy="4434840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63500" dist="25400" dir="5400000" algn="bl" rotWithShape="0">
              <a:srgbClr val="1F2937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17136" y="1947672"/>
            <a:ext cx="566928" cy="566928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12" name="Image 1" descr="/home/claude/tallybird/icons/da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537" y="2095073"/>
            <a:ext cx="272125" cy="272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21224" y="1947672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&amp;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Analytics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535424" y="2651760"/>
            <a:ext cx="29809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generate rigorous, policy-relevant evidence through quantitative and qualitative research, surveys, and data systems.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535424" y="3566160"/>
            <a:ext cx="29809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Baseline, midline &amp; endline surveys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&amp; policy research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evaluation &amp; learning (MEL)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systems &amp; dashboard design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3568" y="1691640"/>
            <a:ext cx="3529584" cy="4434840"/>
          </a:xfrm>
          <a:prstGeom prst="roundRect">
            <a:avLst>
              <a:gd name="adj" fmla="val 207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blurRad="63500" dist="25400" dir="5400000" algn="bl" rotWithShape="0">
              <a:srgbClr val="1F2937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29600" y="1947672"/>
            <a:ext cx="566928" cy="566928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18" name="Image 2" descr="/home/claude/tallybird/icons/digit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001" y="2095073"/>
            <a:ext cx="272125" cy="272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33688" y="1947672"/>
            <a:ext cx="2340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Transformation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247888" y="2651760"/>
            <a:ext cx="29809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help institutions modernise operations through digital financial systems, data platforms, and technology-enabled service delivery.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8247888" y="3566160"/>
            <a:ext cx="29809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PFM / ERP system support &amp; rollout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MIS &amp; data platforms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data collection tools</a:t>
            </a:r>
            <a:endParaRPr lang="en-US" sz="10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✓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 &amp; data governance advisory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EXPERIENCE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Work With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27632"/>
            <a:ext cx="5440680" cy="2359152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1828800"/>
            <a:ext cx="457200" cy="457200"/>
          </a:xfrm>
          <a:prstGeom prst="ellipse">
            <a:avLst/>
          </a:prstGeom>
          <a:solidFill>
            <a:srgbClr val="14213D"/>
          </a:solidFill>
          <a:ln/>
        </p:spPr>
      </p:sp>
      <p:pic>
        <p:nvPicPr>
          <p:cNvPr id="6" name="Image 0" descr="/home/claude/tallybird/icons/gov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947672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8288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Government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04672" y="2395728"/>
            <a:ext cx="4928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work directly with ministries of finance, planning, and sector ministries, as well as subnational and local governments, to strengthen systems and service delivery.</a:t>
            </a:r>
            <a:endParaRPr lang="en-US" sz="1030" dirty="0"/>
          </a:p>
        </p:txBody>
      </p:sp>
      <p:sp>
        <p:nvSpPr>
          <p:cNvPr id="9" name="Text 6"/>
          <p:cNvSpPr/>
          <p:nvPr/>
        </p:nvSpPr>
        <p:spPr>
          <a:xfrm>
            <a:off x="804672" y="2999232"/>
            <a:ext cx="492861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Ministries of Finance &amp; Planning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&amp; audit authorities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Subnational &amp; local governments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sector agencies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6199632" y="1627632"/>
            <a:ext cx="5440680" cy="2359152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19088" y="1828800"/>
            <a:ext cx="457200" cy="457200"/>
          </a:xfrm>
          <a:prstGeom prst="ellipse">
            <a:avLst/>
          </a:prstGeom>
          <a:solidFill>
            <a:srgbClr val="0E6E6E"/>
          </a:solidFill>
          <a:ln/>
        </p:spPr>
      </p:sp>
      <p:pic>
        <p:nvPicPr>
          <p:cNvPr id="12" name="Image 1" descr="/home/claude/tallybird/icons/devpartn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1947672"/>
            <a:ext cx="219456" cy="21945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22592" y="18288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Development Partners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455664" y="2395728"/>
            <a:ext cx="4928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support UN agencies and bilateral / multilateral donors as an implementing and monitoring partner across governance, economic, and humanitarian programming.</a:t>
            </a:r>
            <a:endParaRPr lang="en-US" sz="1030" dirty="0"/>
          </a:p>
        </p:txBody>
      </p:sp>
      <p:sp>
        <p:nvSpPr>
          <p:cNvPr id="15" name="Text 11"/>
          <p:cNvSpPr/>
          <p:nvPr/>
        </p:nvSpPr>
        <p:spPr>
          <a:xfrm>
            <a:off x="6455664" y="2999232"/>
            <a:ext cx="492861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agencies &amp; multilateral banks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Bilateral development agencies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Donor-funded program management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monitoring for donor portfolios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48640" y="4114800"/>
            <a:ext cx="5440680" cy="2359152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768096" y="4315968"/>
            <a:ext cx="457200" cy="457200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18" name="Image 2" descr="/home/claude/tallybird/icons/n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4434840"/>
            <a:ext cx="219456" cy="21945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371600" y="431596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NGOs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804672" y="4882896"/>
            <a:ext cx="4928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partner with international and national NGOs to strengthen program design, financial management, and evidence generation.</a:t>
            </a:r>
            <a:endParaRPr lang="en-US" sz="1030" dirty="0"/>
          </a:p>
        </p:txBody>
      </p:sp>
      <p:sp>
        <p:nvSpPr>
          <p:cNvPr id="21" name="Text 16"/>
          <p:cNvSpPr/>
          <p:nvPr/>
        </p:nvSpPr>
        <p:spPr>
          <a:xfrm>
            <a:off x="804672" y="5486400"/>
            <a:ext cx="492861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design &amp; MEL support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management &amp; compliance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 capacity assessments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&amp; sub-grant oversight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199632" y="4114800"/>
            <a:ext cx="5440680" cy="2359152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419088" y="4315968"/>
            <a:ext cx="457200" cy="457200"/>
          </a:xfrm>
          <a:prstGeom prst="ellipse">
            <a:avLst/>
          </a:prstGeom>
          <a:solidFill>
            <a:srgbClr val="5B7A8C"/>
          </a:solidFill>
          <a:ln/>
        </p:spPr>
      </p:sp>
      <p:pic>
        <p:nvPicPr>
          <p:cNvPr id="24" name="Image 3" descr="/home/claude/tallybird/icons/priv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434840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022592" y="431596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Private Sector</a:t>
            </a:r>
            <a:endParaRPr lang="en-US" sz="1500" dirty="0"/>
          </a:p>
        </p:txBody>
      </p:sp>
      <p:sp>
        <p:nvSpPr>
          <p:cNvPr id="26" name="Text 20"/>
          <p:cNvSpPr/>
          <p:nvPr/>
        </p:nvSpPr>
        <p:spPr>
          <a:xfrm>
            <a:off x="6455664" y="4882896"/>
            <a:ext cx="4928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advise companies and investors operating in complex or emerging markets on governance, risk, and institutional engagement.</a:t>
            </a:r>
            <a:endParaRPr lang="en-US" sz="1030" dirty="0"/>
          </a:p>
        </p:txBody>
      </p:sp>
      <p:sp>
        <p:nvSpPr>
          <p:cNvPr id="27" name="Text 21"/>
          <p:cNvSpPr/>
          <p:nvPr/>
        </p:nvSpPr>
        <p:spPr>
          <a:xfrm>
            <a:off x="6455664" y="5486400"/>
            <a:ext cx="4928616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entry &amp; regulatory advisory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governance &amp; compliance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Public-private partnership structuring</a:t>
            </a:r>
            <a:endParaRPr lang="en-US" sz="950" dirty="0"/>
          </a:p>
          <a:p>
            <a:pPr marL="152400" indent="-152400">
              <a:lnSpc>
                <a:spcPct val="102000"/>
              </a:lnSpc>
              <a:spcAft>
                <a:spcPts val="100"/>
              </a:spcAft>
              <a:buSzPct val="100000"/>
              <a:buChar char="✓"/>
            </a:pPr>
            <a:r>
              <a:rPr lang="en-US" sz="9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content &amp; stakeholder engagement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APPROACH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Work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disciplined, four-stage delivery model applied to every assignment — from a two-week diagnostic to a multi-year, multi-country program.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2587752" cy="2834640"/>
          </a:xfrm>
          <a:prstGeom prst="roundRect">
            <a:avLst>
              <a:gd name="adj" fmla="val 2827"/>
            </a:avLst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203704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>
                    <a:alpha val="3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545336" y="26060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0" descr="/home/claude/tallybird/icons/diagno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40" y="2752344"/>
            <a:ext cx="301752" cy="30175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3383280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49808" y="3794760"/>
            <a:ext cx="21854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000" dirty="0">
                <a:solidFill>
                  <a:srgbClr val="EA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start with rigorous assessment, political economy analysis, institutional diagnostics, and baseline data to understand root causes, not just symptoms.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3118104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3310128" y="2057400"/>
            <a:ext cx="2587752" cy="2834640"/>
          </a:xfrm>
          <a:prstGeom prst="roundRect">
            <a:avLst>
              <a:gd name="adj" fmla="val 2827"/>
            </a:avLst>
          </a:prstGeom>
          <a:solidFill>
            <a:srgbClr val="0E6E6E"/>
          </a:solidFill>
          <a:ln/>
        </p:spPr>
      </p:sp>
      <p:sp>
        <p:nvSpPr>
          <p:cNvPr id="13" name="Text 10"/>
          <p:cNvSpPr/>
          <p:nvPr/>
        </p:nvSpPr>
        <p:spPr>
          <a:xfrm>
            <a:off x="3493008" y="2203704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>
                    <a:alpha val="3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4306824" y="26060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1" descr="/home/claude/tallybird/icons/desig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128" y="2752344"/>
            <a:ext cx="301752" cy="30175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47288" y="3383280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511296" y="3794760"/>
            <a:ext cx="21854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000" dirty="0">
                <a:solidFill>
                  <a:srgbClr val="EA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co-design solutions with clients and stakeholders, translating evidence into practical, context-appropriate strategies and workplans.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5879592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5"/>
          <p:cNvSpPr/>
          <p:nvPr/>
        </p:nvSpPr>
        <p:spPr>
          <a:xfrm>
            <a:off x="6071616" y="2057400"/>
            <a:ext cx="2587752" cy="2834640"/>
          </a:xfrm>
          <a:prstGeom prst="roundRect">
            <a:avLst>
              <a:gd name="adj" fmla="val 2827"/>
            </a:avLst>
          </a:prstGeom>
          <a:solidFill>
            <a:srgbClr val="14213D"/>
          </a:solidFill>
          <a:ln/>
        </p:spPr>
      </p:sp>
      <p:sp>
        <p:nvSpPr>
          <p:cNvPr id="20" name="Text 16"/>
          <p:cNvSpPr/>
          <p:nvPr/>
        </p:nvSpPr>
        <p:spPr>
          <a:xfrm>
            <a:off x="6254496" y="2203704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>
                    <a:alpha val="3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21" name="Shape 17"/>
          <p:cNvSpPr/>
          <p:nvPr/>
        </p:nvSpPr>
        <p:spPr>
          <a:xfrm>
            <a:off x="7068312" y="26060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2" descr="/home/claude/tallybird/icons/deliv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4616" y="2752344"/>
            <a:ext cx="301752" cy="30175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208776" y="3383280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272784" y="3794760"/>
            <a:ext cx="21854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000" dirty="0">
                <a:solidFill>
                  <a:srgbClr val="EA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implement with disciplined program and financial management, strong field presence, and continuous quality assurance.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8641080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6" name="Shape 21"/>
          <p:cNvSpPr/>
          <p:nvPr/>
        </p:nvSpPr>
        <p:spPr>
          <a:xfrm>
            <a:off x="8833104" y="2057400"/>
            <a:ext cx="2587752" cy="2834640"/>
          </a:xfrm>
          <a:prstGeom prst="roundRect">
            <a:avLst>
              <a:gd name="adj" fmla="val 2827"/>
            </a:avLst>
          </a:prstGeom>
          <a:solidFill>
            <a:srgbClr val="0E6E6E"/>
          </a:solidFill>
          <a:ln/>
        </p:spPr>
      </p:sp>
      <p:sp>
        <p:nvSpPr>
          <p:cNvPr id="27" name="Text 22"/>
          <p:cNvSpPr/>
          <p:nvPr/>
        </p:nvSpPr>
        <p:spPr>
          <a:xfrm>
            <a:off x="9015984" y="2203704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>
                    <a:alpha val="3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28" name="Shape 23"/>
          <p:cNvSpPr/>
          <p:nvPr/>
        </p:nvSpPr>
        <p:spPr>
          <a:xfrm>
            <a:off x="9829800" y="2606040"/>
            <a:ext cx="594360" cy="5943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9" name="Image 3" descr="/home/claude/tallybird/icons/sustai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6104" y="2752344"/>
            <a:ext cx="301752" cy="301752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8970264" y="3383280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Sustain</a:t>
            </a:r>
            <a:endParaRPr lang="en-US" sz="1600" dirty="0"/>
          </a:p>
        </p:txBody>
      </p:sp>
      <p:sp>
        <p:nvSpPr>
          <p:cNvPr id="31" name="Text 25"/>
          <p:cNvSpPr/>
          <p:nvPr/>
        </p:nvSpPr>
        <p:spPr>
          <a:xfrm>
            <a:off x="9034272" y="3794760"/>
            <a:ext cx="21854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000" dirty="0">
                <a:solidFill>
                  <a:srgbClr val="EA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build local capacity and systems from day one so that results outlast the life of any single assignment.</a:t>
            </a:r>
            <a:endParaRPr lang="en-US" sz="1000" dirty="0"/>
          </a:p>
        </p:txBody>
      </p:sp>
      <p:sp>
        <p:nvSpPr>
          <p:cNvPr id="32" name="Shape 26"/>
          <p:cNvSpPr/>
          <p:nvPr/>
        </p:nvSpPr>
        <p:spPr>
          <a:xfrm>
            <a:off x="548640" y="5257800"/>
            <a:ext cx="1472184" cy="502920"/>
          </a:xfrm>
          <a:prstGeom prst="roundRect">
            <a:avLst>
              <a:gd name="adj" fmla="val 50909"/>
            </a:avLst>
          </a:prstGeom>
          <a:solidFill>
            <a:srgbClr val="FFFFFF"/>
          </a:solidFill>
          <a:ln w="15875">
            <a:solidFill>
              <a:srgbClr val="C9A24B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548640" y="5257800"/>
            <a:ext cx="14721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Locally-Led</a:t>
            </a:r>
            <a:endParaRPr lang="en-US" sz="1150" dirty="0"/>
          </a:p>
        </p:txBody>
      </p:sp>
      <p:sp>
        <p:nvSpPr>
          <p:cNvPr id="34" name="Shape 28"/>
          <p:cNvSpPr/>
          <p:nvPr/>
        </p:nvSpPr>
        <p:spPr>
          <a:xfrm>
            <a:off x="2203704" y="5257800"/>
            <a:ext cx="1773936" cy="502920"/>
          </a:xfrm>
          <a:prstGeom prst="roundRect">
            <a:avLst>
              <a:gd name="adj" fmla="val 50909"/>
            </a:avLst>
          </a:prstGeom>
          <a:solidFill>
            <a:srgbClr val="FFFFFF"/>
          </a:solidFill>
          <a:ln w="15875">
            <a:solidFill>
              <a:srgbClr val="C9A24B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2203704" y="5257800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</a:t>
            </a:r>
            <a:endParaRPr lang="en-US" sz="1150" dirty="0"/>
          </a:p>
        </p:txBody>
      </p:sp>
      <p:sp>
        <p:nvSpPr>
          <p:cNvPr id="36" name="Shape 30"/>
          <p:cNvSpPr/>
          <p:nvPr/>
        </p:nvSpPr>
        <p:spPr>
          <a:xfrm>
            <a:off x="4160520" y="5257800"/>
            <a:ext cx="2276856" cy="502920"/>
          </a:xfrm>
          <a:prstGeom prst="roundRect">
            <a:avLst>
              <a:gd name="adj" fmla="val 50909"/>
            </a:avLst>
          </a:prstGeom>
          <a:solidFill>
            <a:srgbClr val="FFFFFF"/>
          </a:solidFill>
          <a:ln w="15875">
            <a:solidFill>
              <a:srgbClr val="C9A24B"/>
            </a:solidFill>
            <a:prstDash val="solid"/>
          </a:ln>
        </p:spPr>
      </p:sp>
      <p:sp>
        <p:nvSpPr>
          <p:cNvPr id="37" name="Text 31"/>
          <p:cNvSpPr/>
          <p:nvPr/>
        </p:nvSpPr>
        <p:spPr>
          <a:xfrm>
            <a:off x="4160520" y="5257800"/>
            <a:ext cx="2276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Management</a:t>
            </a:r>
            <a:endParaRPr lang="en-US" sz="1150" dirty="0"/>
          </a:p>
        </p:txBody>
      </p:sp>
      <p:sp>
        <p:nvSpPr>
          <p:cNvPr id="38" name="Shape 32"/>
          <p:cNvSpPr/>
          <p:nvPr/>
        </p:nvSpPr>
        <p:spPr>
          <a:xfrm>
            <a:off x="6620256" y="5257800"/>
            <a:ext cx="3282696" cy="502920"/>
          </a:xfrm>
          <a:prstGeom prst="roundRect">
            <a:avLst>
              <a:gd name="adj" fmla="val 50909"/>
            </a:avLst>
          </a:prstGeom>
          <a:solidFill>
            <a:srgbClr val="FFFFFF"/>
          </a:solidFill>
          <a:ln w="15875">
            <a:solidFill>
              <a:srgbClr val="C9A24B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6620256" y="5257800"/>
            <a:ext cx="3282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Quality Assurance</a:t>
            </a:r>
            <a:endParaRPr lang="en-US" sz="1150" dirty="0"/>
          </a:p>
        </p:txBody>
      </p:sp>
      <p:sp>
        <p:nvSpPr>
          <p:cNvPr id="40" name="Text 34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41" name="Text 35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</a:t>
            </a:r>
            <a:r>
              <a:rPr lang="en-US" sz="13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IMPACT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Track Record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14600" cy="1737360"/>
          </a:xfrm>
          <a:prstGeom prst="roundRect">
            <a:avLst>
              <a:gd name="adj" fmla="val 4211"/>
            </a:avLst>
          </a:prstGeom>
          <a:solidFill>
            <a:srgbClr val="1B2A4F"/>
          </a:solidFill>
          <a:ln w="12700">
            <a:solidFill>
              <a:srgbClr val="2C3D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084832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85800" y="2971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3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Served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64408" y="1828800"/>
            <a:ext cx="2514600" cy="1737360"/>
          </a:xfrm>
          <a:prstGeom prst="roundRect">
            <a:avLst>
              <a:gd name="adj" fmla="val 4211"/>
            </a:avLst>
          </a:prstGeom>
          <a:solidFill>
            <a:srgbClr val="1B2A4F"/>
          </a:solidFill>
          <a:ln w="12700">
            <a:solidFill>
              <a:srgbClr val="2C3D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64408" y="2084832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30+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401568" y="2971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3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Assignments Completed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1828800"/>
            <a:ext cx="2514600" cy="1737360"/>
          </a:xfrm>
          <a:prstGeom prst="roundRect">
            <a:avLst>
              <a:gd name="adj" fmla="val 4211"/>
            </a:avLst>
          </a:prstGeom>
          <a:solidFill>
            <a:srgbClr val="1B2A4F"/>
          </a:solidFill>
          <a:ln w="12700">
            <a:solidFill>
              <a:srgbClr val="2C3D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80176" y="2084832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6117336" y="2971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3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Retention Rate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695944" y="1828800"/>
            <a:ext cx="2514600" cy="1737360"/>
          </a:xfrm>
          <a:prstGeom prst="roundRect">
            <a:avLst>
              <a:gd name="adj" fmla="val 4211"/>
            </a:avLst>
          </a:prstGeom>
          <a:solidFill>
            <a:srgbClr val="1B2A4F"/>
          </a:solidFill>
          <a:ln w="12700">
            <a:solidFill>
              <a:srgbClr val="2C3D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95944" y="2084832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8833104" y="29718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3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Technical Experts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</a:t>
            </a:r>
            <a:r>
              <a:rPr lang="en-US" sz="1300" b="1" kern="0" spc="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Profile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084832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3856" y="1947672"/>
            <a:ext cx="914400" cy="91440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6" name="Text 4"/>
          <p:cNvSpPr/>
          <p:nvPr/>
        </p:nvSpPr>
        <p:spPr>
          <a:xfrm>
            <a:off x="1133856" y="194767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H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2971800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</a:rPr>
              <a:t>Hadi Ahmed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8368" y="3291840"/>
            <a:ext cx="18653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Partner &amp; Chief Executive Officer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94944" y="39319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900" dirty="0"/>
              <a:t>Senior leader in governance and public sector reform for more than 16 years in East Africa.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779776" y="1691640"/>
            <a:ext cx="2084832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64992" y="1947672"/>
            <a:ext cx="914400" cy="914400"/>
          </a:xfrm>
          <a:prstGeom prst="ellipse">
            <a:avLst/>
          </a:prstGeom>
          <a:solidFill>
            <a:srgbClr val="0E6E6E"/>
          </a:solidFill>
          <a:ln/>
        </p:spPr>
      </p:sp>
      <p:sp>
        <p:nvSpPr>
          <p:cNvPr id="12" name="Text 10"/>
          <p:cNvSpPr/>
          <p:nvPr/>
        </p:nvSpPr>
        <p:spPr>
          <a:xfrm>
            <a:off x="3364992" y="194767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A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2889504" y="2971800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/>
              <a:t>Ahmed Muhumed</a:t>
            </a:r>
          </a:p>
        </p:txBody>
      </p:sp>
      <p:sp>
        <p:nvSpPr>
          <p:cNvPr id="14" name="Text 12"/>
          <p:cNvSpPr/>
          <p:nvPr/>
        </p:nvSpPr>
        <p:spPr>
          <a:xfrm>
            <a:off x="2889504" y="3291840"/>
            <a:ext cx="18653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Director, Public Financial Management &amp; Audit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2926080" y="39319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900" dirty="0"/>
              <a:t>Senior expert on PFM diagnostics, audit, and treasury systems for finance ministries and donor-funded programs.</a:t>
            </a:r>
          </a:p>
        </p:txBody>
      </p:sp>
      <p:sp>
        <p:nvSpPr>
          <p:cNvPr id="16" name="Shape 14"/>
          <p:cNvSpPr/>
          <p:nvPr/>
        </p:nvSpPr>
        <p:spPr>
          <a:xfrm>
            <a:off x="5010912" y="1691640"/>
            <a:ext cx="2084832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596128" y="1947672"/>
            <a:ext cx="914400" cy="91440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8" name="Text 16"/>
          <p:cNvSpPr/>
          <p:nvPr/>
        </p:nvSpPr>
        <p:spPr>
          <a:xfrm>
            <a:off x="5596128" y="194767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H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5120640" y="2971800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Habon Mohamed 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20640" y="3291840"/>
            <a:ext cx="18653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Director, Research &amp; Data Analytics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157216" y="3810000"/>
            <a:ext cx="17922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5000"/>
              </a:lnSpc>
            </a:pPr>
            <a:r>
              <a:rPr lang="en-US" sz="900" dirty="0"/>
              <a:t>Provides leadership in the design of surveys, econometric analysis, and MEL systems in a multi-country research program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217664" y="1682496"/>
            <a:ext cx="2084832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827264" y="1947672"/>
            <a:ext cx="914400" cy="914400"/>
          </a:xfrm>
          <a:prstGeom prst="ellipse">
            <a:avLst/>
          </a:prstGeom>
          <a:solidFill>
            <a:srgbClr val="0E6E6E"/>
          </a:solidFill>
          <a:ln/>
        </p:spPr>
      </p:sp>
      <p:sp>
        <p:nvSpPr>
          <p:cNvPr id="24" name="Text 22"/>
          <p:cNvSpPr/>
          <p:nvPr/>
        </p:nvSpPr>
        <p:spPr>
          <a:xfrm>
            <a:off x="7827264" y="194767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A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7351776" y="2971800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Abdullahi Ahmed 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351776" y="3291840"/>
            <a:ext cx="18653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Director, Program Management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388352" y="39319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5000"/>
              </a:lnSpc>
            </a:pPr>
            <a:r>
              <a:rPr lang="en-US" sz="900" dirty="0"/>
              <a:t>Delivers governance, climate, and humanitarian programs that are multi-year and multi-donor.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9473184" y="1691640"/>
            <a:ext cx="2084832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058400" y="1947672"/>
            <a:ext cx="914400" cy="914400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30" name="Text 28"/>
          <p:cNvSpPr/>
          <p:nvPr/>
        </p:nvSpPr>
        <p:spPr>
          <a:xfrm>
            <a:off x="10058400" y="194767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M</a:t>
            </a:r>
            <a:endParaRPr lang="en-US" sz="3000" dirty="0"/>
          </a:p>
        </p:txBody>
      </p:sp>
      <p:sp>
        <p:nvSpPr>
          <p:cNvPr id="31" name="Text 29"/>
          <p:cNvSpPr/>
          <p:nvPr/>
        </p:nvSpPr>
        <p:spPr>
          <a:xfrm>
            <a:off x="9582912" y="2971800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</a:rPr>
              <a:t>Mowlid Muhumed 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82912" y="3291840"/>
            <a:ext cx="186537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Director, Climate, DRR &amp; Peacebuilding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9619488" y="39319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Brings </a:t>
            </a:r>
            <a:r>
              <a:rPr lang="en-US" sz="900" dirty="0"/>
              <a:t>technical expertise in climate adaptation and disaster risk reduction alongside conflict sensitivity issues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548640" y="4910328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EFF3F1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22960" y="4910328"/>
            <a:ext cx="10543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 err="1"/>
              <a:t>Tallybird's</a:t>
            </a:r>
            <a:r>
              <a:rPr lang="en-US" sz="1100" dirty="0"/>
              <a:t> core team consists of more than 40 regional experts, national consultants, enumerators and field monitors that ensure rapid and cost-effective mobilization across [regions/countries</a:t>
            </a:r>
          </a:p>
        </p:txBody>
      </p:sp>
      <p:sp>
        <p:nvSpPr>
          <p:cNvPr id="36" name="Text 34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TALLYBIRD  |  CAPABILITY STATEMENT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670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1243</Words>
  <Application>Microsoft Office PowerPoint</Application>
  <PresentationFormat>Widescreen</PresentationFormat>
  <Paragraphs>228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Hadi Ahmed</cp:lastModifiedBy>
  <cp:revision>3</cp:revision>
  <dcterms:created xsi:type="dcterms:W3CDTF">2026-08-07T15:10:08Z</dcterms:created>
  <dcterms:modified xsi:type="dcterms:W3CDTF">2026-08-08T09:37:23Z</dcterms:modified>
</cp:coreProperties>
</file>